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20" r:id="rId3"/>
    <p:sldId id="286" r:id="rId4"/>
    <p:sldId id="263" r:id="rId5"/>
    <p:sldId id="265" r:id="rId6"/>
    <p:sldId id="321" r:id="rId7"/>
    <p:sldId id="304" r:id="rId8"/>
    <p:sldId id="287" r:id="rId9"/>
    <p:sldId id="293" r:id="rId10"/>
    <p:sldId id="324" r:id="rId11"/>
    <p:sldId id="322" r:id="rId12"/>
    <p:sldId id="323" r:id="rId13"/>
    <p:sldId id="292" r:id="rId14"/>
    <p:sldId id="311" r:id="rId15"/>
    <p:sldId id="302" r:id="rId16"/>
    <p:sldId id="303" r:id="rId17"/>
    <p:sldId id="307" r:id="rId18"/>
    <p:sldId id="310" r:id="rId19"/>
    <p:sldId id="326" r:id="rId20"/>
    <p:sldId id="312" r:id="rId21"/>
    <p:sldId id="313" r:id="rId22"/>
    <p:sldId id="315" r:id="rId23"/>
    <p:sldId id="318" r:id="rId24"/>
    <p:sldId id="316" r:id="rId25"/>
    <p:sldId id="32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79" autoAdjust="0"/>
  </p:normalViewPr>
  <p:slideViewPr>
    <p:cSldViewPr snapToGrid="0" showGuides="1">
      <p:cViewPr>
        <p:scale>
          <a:sx n="60" d="100"/>
          <a:sy n="60" d="100"/>
        </p:scale>
        <p:origin x="1140" y="21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2606-6458-4187-8800-640436CFF760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44D5-BB50-4DFB-9995-655D0FC0E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2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4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6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1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6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5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3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6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8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1140-8EB0-41AE-87FB-1DFA13C0A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1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749BA0-130A-4631-B862-3DD0D5602A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CD315-CE06-40E1-84C5-7A269EB3F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25FA-A364-41AF-8A27-7990449294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6800" y="608902"/>
            <a:ext cx="10058400" cy="2817499"/>
          </a:xfrm>
        </p:spPr>
        <p:txBody>
          <a:bodyPr>
            <a:noAutofit/>
          </a:bodyPr>
          <a:lstStyle/>
          <a:p>
            <a:pPr algn="ctr"/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targeting and therapeutic capabilities of exosomes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12818-5E41-4F11-9ABA-D9FCDC2B09D6}"/>
              </a:ext>
            </a:extLst>
          </p:cNvPr>
          <p:cNvSpPr txBox="1"/>
          <p:nvPr/>
        </p:nvSpPr>
        <p:spPr>
          <a:xfrm>
            <a:off x="1066800" y="4279328"/>
            <a:ext cx="10167068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Christa C. Huber</a:t>
            </a:r>
          </a:p>
          <a:p>
            <a:pPr algn="ctr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Nanoparticles in Brain Therapy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8, 2019</a:t>
            </a:r>
          </a:p>
        </p:txBody>
      </p:sp>
    </p:spTree>
    <p:extLst>
      <p:ext uri="{BB962C8B-B14F-4D97-AF65-F5344CB8AC3E}">
        <p14:creationId xmlns:p14="http://schemas.microsoft.com/office/powerpoint/2010/main" val="23788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Can curcumin pretreatment improve neurological function?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46E8F-0BDD-4F34-BC49-BAC8C56B60A5}"/>
              </a:ext>
            </a:extLst>
          </p:cNvPr>
          <p:cNvSpPr txBox="1"/>
          <p:nvPr/>
        </p:nvSpPr>
        <p:spPr>
          <a:xfrm>
            <a:off x="633046" y="1569660"/>
            <a:ext cx="54248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Curcumin: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Cyclooxygenase inhibitor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Anti-carcinogenic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Anti-thrombotic </a:t>
            </a:r>
          </a:p>
        </p:txBody>
      </p:sp>
      <p:pic>
        <p:nvPicPr>
          <p:cNvPr id="22530" name="Picture 2" descr="Image result for curcumin structure&quot;">
            <a:extLst>
              <a:ext uri="{FF2B5EF4-FFF2-40B4-BE49-F238E27FC236}">
                <a16:creationId xmlns:a16="http://schemas.microsoft.com/office/drawing/2014/main" id="{7054A7B5-4789-4017-A3F3-6F1333990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62100"/>
            <a:ext cx="5734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curcumin">
            <a:extLst>
              <a:ext uri="{FF2B5EF4-FFF2-40B4-BE49-F238E27FC236}">
                <a16:creationId xmlns:a16="http://schemas.microsoft.com/office/drawing/2014/main" id="{2AF09AB2-3DFE-4512-9329-57BC5387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34" y="2983890"/>
            <a:ext cx="152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19BEEF-EC26-42C4-A814-6C8674BF74CC}"/>
              </a:ext>
            </a:extLst>
          </p:cNvPr>
          <p:cNvSpPr/>
          <p:nvPr/>
        </p:nvSpPr>
        <p:spPr>
          <a:xfrm>
            <a:off x="4951828" y="6433992"/>
            <a:ext cx="7240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F., et al. (2013).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238-244.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0231C-51F7-49AB-8500-14FC2F6DCE3F}"/>
              </a:ext>
            </a:extLst>
          </p:cNvPr>
          <p:cNvSpPr/>
          <p:nvPr/>
        </p:nvSpPr>
        <p:spPr>
          <a:xfrm>
            <a:off x="4881488" y="6440507"/>
            <a:ext cx="7441810" cy="37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Doeppner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R., et al. (2015).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Stem Cells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Transl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(10): 1131-1143.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D9C2-943A-455A-ADA2-D471B598D71E}"/>
              </a:ext>
            </a:extLst>
          </p:cNvPr>
          <p:cNvSpPr txBox="1"/>
          <p:nvPr/>
        </p:nvSpPr>
        <p:spPr>
          <a:xfrm>
            <a:off x="0" y="4191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MSC-EVs decreased lymphopenia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03348-2E64-4C4A-9E83-E24EBF5F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4"/>
          <a:stretch/>
        </p:blipFill>
        <p:spPr>
          <a:xfrm>
            <a:off x="2241211" y="3698941"/>
            <a:ext cx="7099090" cy="2518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17357-CE6A-42BF-81C5-B4C0B4D3D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25" y="861189"/>
            <a:ext cx="4390030" cy="2975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48F53B-8AAA-4128-BE0D-971F32628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346" y="861189"/>
            <a:ext cx="41419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1CEC0-7C47-452F-9305-DE823055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105" y="792245"/>
            <a:ext cx="8493589" cy="4711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D118A6-321D-4106-9EBA-B06BB3252F45}"/>
              </a:ext>
            </a:extLst>
          </p:cNvPr>
          <p:cNvSpPr/>
          <p:nvPr/>
        </p:nvSpPr>
        <p:spPr>
          <a:xfrm>
            <a:off x="4573280" y="6488668"/>
            <a:ext cx="802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Bramlett, H. M., et al. (2015). </a:t>
            </a:r>
            <a:r>
              <a:rPr lang="en-US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neurotrauma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(23), 1834-1848.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1C58D6-F185-417A-9543-48F2D19169D1}"/>
              </a:ext>
            </a:extLst>
          </p:cNvPr>
          <p:cNvSpPr txBox="1"/>
          <p:nvPr/>
        </p:nvSpPr>
        <p:spPr>
          <a:xfrm>
            <a:off x="2194561" y="1515262"/>
            <a:ext cx="82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Rotarod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3267882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66757-8824-43D2-99F0-6F5C6E5872D2}"/>
              </a:ext>
            </a:extLst>
          </p:cNvPr>
          <p:cNvSpPr/>
          <p:nvPr/>
        </p:nvSpPr>
        <p:spPr>
          <a:xfrm>
            <a:off x="5295332" y="6433992"/>
            <a:ext cx="689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F., et al. (2013).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238-244.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5B732-6208-4E6A-A020-637C120EF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" t="2336" r="974" b="1947"/>
          <a:stretch/>
        </p:blipFill>
        <p:spPr>
          <a:xfrm>
            <a:off x="1743456" y="1923448"/>
            <a:ext cx="8705088" cy="3403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26DD84-5CC4-415D-B914-C9797D80A31A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Protective effects of curcumin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74B80-BB18-444B-B0EF-1D99B1818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" t="1747" r="673" b="1435"/>
          <a:stretch/>
        </p:blipFill>
        <p:spPr>
          <a:xfrm>
            <a:off x="1668567" y="1445203"/>
            <a:ext cx="8931066" cy="44265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E92FEC-D1AC-4EC2-8AAC-2D4AD296D9E7}"/>
              </a:ext>
            </a:extLst>
          </p:cNvPr>
          <p:cNvSpPr txBox="1"/>
          <p:nvPr/>
        </p:nvSpPr>
        <p:spPr>
          <a:xfrm>
            <a:off x="2345649" y="900628"/>
            <a:ext cx="697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Lesion Volume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4023C-00C4-4D2F-BDEC-F47AEC465657}"/>
              </a:ext>
            </a:extLst>
          </p:cNvPr>
          <p:cNvSpPr txBox="1"/>
          <p:nvPr/>
        </p:nvSpPr>
        <p:spPr>
          <a:xfrm>
            <a:off x="2345649" y="1179109"/>
            <a:ext cx="82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Inclined-Plane Test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1F72B0-3DCC-473B-8B71-486011CA0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" t="2022" b="2303"/>
          <a:stretch/>
        </p:blipFill>
        <p:spPr>
          <a:xfrm>
            <a:off x="1668567" y="1251804"/>
            <a:ext cx="8931065" cy="47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8F693-508F-4EED-B460-4DA778D18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" r="1464"/>
          <a:stretch/>
        </p:blipFill>
        <p:spPr>
          <a:xfrm>
            <a:off x="198005" y="1636510"/>
            <a:ext cx="5611952" cy="381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4FBD0-D50F-48EC-9E8F-CD1A084D8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1"/>
          <a:stretch/>
        </p:blipFill>
        <p:spPr>
          <a:xfrm>
            <a:off x="6260975" y="1594020"/>
            <a:ext cx="5441806" cy="4027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F3DAC3-F1C2-4F04-BEA4-D39534505682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497E4-FFF5-465C-9EA9-3D6B74235354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Unmodified exosomes accumulate in a variety of organs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048B7-52AD-4E15-B5DB-FD786F953244}"/>
              </a:ext>
            </a:extLst>
          </p:cNvPr>
          <p:cNvSpPr/>
          <p:nvPr/>
        </p:nvSpPr>
        <p:spPr>
          <a:xfrm>
            <a:off x="1885071" y="1636510"/>
            <a:ext cx="2959242" cy="33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1829-2B79-4FD5-95DD-364A9C794370}"/>
              </a:ext>
            </a:extLst>
          </p:cNvPr>
          <p:cNvSpPr txBox="1"/>
          <p:nvPr/>
        </p:nvSpPr>
        <p:spPr>
          <a:xfrm>
            <a:off x="823554" y="1213731"/>
            <a:ext cx="10468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Curcumin loaded exosomes will relieve the inflammatory response following ischemic stroke.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Conjugation of a peptide to exosomes will target exosomes to the brain.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9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3AB3C-912F-49DC-8F14-DF89726A4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9"/>
          <a:stretch/>
        </p:blipFill>
        <p:spPr>
          <a:xfrm>
            <a:off x="479029" y="606212"/>
            <a:ext cx="11487159" cy="3298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47F7F-69D6-4074-B9BE-6FCA5439C6AE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A86CE-3DA2-475D-8101-856044C26C39}"/>
              </a:ext>
            </a:extLst>
          </p:cNvPr>
          <p:cNvSpPr txBox="1"/>
          <p:nvPr/>
        </p:nvSpPr>
        <p:spPr>
          <a:xfrm>
            <a:off x="479029" y="3905043"/>
            <a:ext cx="11233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Cyclo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-Asp-D-Tyr-Lys) peptide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affinity to integrin α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Expressed on reactive endothelial cells following ischemia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7DA8A-086D-4AA7-A990-79844E7C3D67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Conjugation of functional ligands </a:t>
            </a:r>
          </a:p>
        </p:txBody>
      </p:sp>
    </p:spTree>
    <p:extLst>
      <p:ext uri="{BB962C8B-B14F-4D97-AF65-F5344CB8AC3E}">
        <p14:creationId xmlns:p14="http://schemas.microsoft.com/office/powerpoint/2010/main" val="9023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8C5A6-70E1-4828-A72C-52A1E8853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53" b="1184"/>
          <a:stretch/>
        </p:blipFill>
        <p:spPr>
          <a:xfrm>
            <a:off x="2935579" y="1015739"/>
            <a:ext cx="6244642" cy="50551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B42431-C905-4FEA-91E6-B2872446524E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A0CA34-3503-42EC-AE62-0A3CA31E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86" y="1039901"/>
            <a:ext cx="10608427" cy="5239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9CF0AE-EAF0-4301-86B7-F72814AEB1A0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Cells expressing integrin α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uptake of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cRGD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-Exo</a:t>
            </a:r>
          </a:p>
        </p:txBody>
      </p:sp>
    </p:spTree>
    <p:extLst>
      <p:ext uri="{BB962C8B-B14F-4D97-AF65-F5344CB8AC3E}">
        <p14:creationId xmlns:p14="http://schemas.microsoft.com/office/powerpoint/2010/main" val="8799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0D896-D96A-4D5B-A004-E5E54E577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" t="9879" r="69025"/>
          <a:stretch/>
        </p:blipFill>
        <p:spPr>
          <a:xfrm>
            <a:off x="29609" y="594669"/>
            <a:ext cx="2082512" cy="557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E0A2A-1AAE-40BB-8962-EA0358632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34" t="23238" b="17553"/>
          <a:stretch/>
        </p:blipFill>
        <p:spPr>
          <a:xfrm>
            <a:off x="1921178" y="1504568"/>
            <a:ext cx="4136722" cy="3202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0C7C3-45E5-4A8B-886C-918D7EFB4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1" t="1229" r="46764" b="5948"/>
          <a:stretch/>
        </p:blipFill>
        <p:spPr>
          <a:xfrm>
            <a:off x="6057900" y="1264905"/>
            <a:ext cx="2918167" cy="3202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15BBB1-2B46-44BE-9A32-4B3F3F8BE48F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C8A78-2401-420D-B336-8CDB528FCA8C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cRGD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-Exo uptake in the brain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80309-16C8-4A47-917A-721C3397F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85" t="1229" b="904"/>
          <a:stretch/>
        </p:blipFill>
        <p:spPr>
          <a:xfrm>
            <a:off x="9473122" y="1504568"/>
            <a:ext cx="2372703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8F693-508F-4EED-B460-4DA778D18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" r="1464"/>
          <a:stretch/>
        </p:blipFill>
        <p:spPr>
          <a:xfrm>
            <a:off x="198005" y="1636510"/>
            <a:ext cx="5611952" cy="381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4FBD0-D50F-48EC-9E8F-CD1A084D8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1"/>
          <a:stretch/>
        </p:blipFill>
        <p:spPr>
          <a:xfrm>
            <a:off x="6260975" y="1594020"/>
            <a:ext cx="5441806" cy="4027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F3DAC3-F1C2-4F04-BEA4-D39534505682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497E4-FFF5-465C-9EA9-3D6B7423535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Modified exosomes accumulate in the brain</a:t>
            </a:r>
          </a:p>
        </p:txBody>
      </p:sp>
    </p:spTree>
    <p:extLst>
      <p:ext uri="{BB962C8B-B14F-4D97-AF65-F5344CB8AC3E}">
        <p14:creationId xmlns:p14="http://schemas.microsoft.com/office/powerpoint/2010/main" val="9732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12AA1-060F-463A-8FD9-911FF8EC31CD}"/>
              </a:ext>
            </a:extLst>
          </p:cNvPr>
          <p:cNvSpPr/>
          <p:nvPr/>
        </p:nvSpPr>
        <p:spPr>
          <a:xfrm>
            <a:off x="6096000" y="6488668"/>
            <a:ext cx="613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Lukomska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B., et al. (2019).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Stem Cells Int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9628536.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28BDB-64D7-4050-B352-D46AD5AF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37" y="861775"/>
            <a:ext cx="8177646" cy="4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665D0-23F4-43D8-BE45-6A7BE0FD3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160"/>
          <a:stretch/>
        </p:blipFill>
        <p:spPr>
          <a:xfrm>
            <a:off x="98205" y="1355559"/>
            <a:ext cx="12093795" cy="3361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A4DD2-550D-477C-91D1-5469942C6537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DCA26-4522-4DB9-AF95-1EE31F29D0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Modified exosomes accumulate in the brain</a:t>
            </a:r>
          </a:p>
        </p:txBody>
      </p:sp>
    </p:spTree>
    <p:extLst>
      <p:ext uri="{BB962C8B-B14F-4D97-AF65-F5344CB8AC3E}">
        <p14:creationId xmlns:p14="http://schemas.microsoft.com/office/powerpoint/2010/main" val="2850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6A77B-3799-4938-9536-642CBCE8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" y="1168294"/>
            <a:ext cx="5825403" cy="3110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B2420-44A7-4FD1-AC10-207859D9D560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D0B29-2571-4BC6-BC97-F3BF4AE2F6F7}"/>
              </a:ext>
            </a:extLst>
          </p:cNvPr>
          <p:cNvSpPr txBox="1"/>
          <p:nvPr/>
        </p:nvSpPr>
        <p:spPr>
          <a:xfrm>
            <a:off x="309488" y="4279089"/>
            <a:ext cx="557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 hours after reperfusion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02430-1A31-488D-8ABA-5B2D11FEC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597" y="714168"/>
            <a:ext cx="2829646" cy="5437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F7F288-3AEE-4B95-B5EC-933B41D1A86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Cellular localization of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cRGD-Exos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952EF-B05D-4A85-9526-7384BB77F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76"/>
          <a:stretch/>
        </p:blipFill>
        <p:spPr>
          <a:xfrm>
            <a:off x="168811" y="1369856"/>
            <a:ext cx="11034767" cy="39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C8AF5-F2F2-43E0-AF4A-C1611A98B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11" b="2978"/>
          <a:stretch/>
        </p:blipFill>
        <p:spPr>
          <a:xfrm>
            <a:off x="250946" y="1569660"/>
            <a:ext cx="5855587" cy="34532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FB4C3-6674-4031-9FB7-6B9C7CBBB605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53C6-84AF-49FC-9FA2-39157BF72EDB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Incorporation of curcumin enhanced delivery efficiency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E45AD-EEB3-4C69-B11D-FBA7E739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15" b="2978"/>
          <a:stretch/>
        </p:blipFill>
        <p:spPr>
          <a:xfrm>
            <a:off x="6259005" y="1569659"/>
            <a:ext cx="5210727" cy="34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EA8EC-44A5-4CF1-9C90-71DBA01F92CA}"/>
              </a:ext>
            </a:extLst>
          </p:cNvPr>
          <p:cNvSpPr/>
          <p:nvPr/>
        </p:nvSpPr>
        <p:spPr>
          <a:xfrm>
            <a:off x="7018661" y="6488668"/>
            <a:ext cx="51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9401C-2056-49B1-A8E8-886ABCFDA57E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cRGD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-Exo-cur inhibits the inflammatory response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CC18C-4BDA-48F9-A797-A20F46E83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3"/>
          <a:stretch/>
        </p:blipFill>
        <p:spPr>
          <a:xfrm>
            <a:off x="505438" y="1524000"/>
            <a:ext cx="11357204" cy="2711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6BBC06-4D37-46DA-A3FA-BDD534C5B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58" y="1275860"/>
            <a:ext cx="7073071" cy="4822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9294DB-A2C4-41B4-8090-FD19041C8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429" y="1472553"/>
            <a:ext cx="4460213" cy="33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64DE-3CDC-4BEE-A92A-4C8EB12E68F4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Take-Home Messages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FF03C-AEE5-49A6-8DB8-21334C739630}"/>
              </a:ext>
            </a:extLst>
          </p:cNvPr>
          <p:cNvSpPr txBox="1"/>
          <p:nvPr/>
        </p:nvSpPr>
        <p:spPr>
          <a:xfrm>
            <a:off x="1059873" y="861774"/>
            <a:ext cx="991292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Pretreatment with curcumin attenuated behavioral changes following TBI.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Chemically modifying exosomes are effective at targeting specific organs of the body.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Suppresses inflammation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cRGD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-Exo accumulate in the lesion region of the ischemic brain.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MSC-derived exosomes are a better therapeutic than MSCs due to malignant transformation being extremely unlikely.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5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64DE-3CDC-4BEE-A92A-4C8EB12E68F4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What is next?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FF03C-AEE5-49A6-8DB8-21334C739630}"/>
              </a:ext>
            </a:extLst>
          </p:cNvPr>
          <p:cNvSpPr txBox="1"/>
          <p:nvPr/>
        </p:nvSpPr>
        <p:spPr>
          <a:xfrm>
            <a:off x="1059873" y="861774"/>
            <a:ext cx="99129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Determine if there are any changes in characteristics of modified exosomes.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 they still exhibit low immunogenicity?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Examine if modified exosomes attenuate behavioral symptoms associated with stroke better than unmodified exosomes.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Can this modification technique be applicable to any other disorders? </a:t>
            </a:r>
          </a:p>
        </p:txBody>
      </p:sp>
    </p:spTree>
    <p:extLst>
      <p:ext uri="{BB962C8B-B14F-4D97-AF65-F5344CB8AC3E}">
        <p14:creationId xmlns:p14="http://schemas.microsoft.com/office/powerpoint/2010/main" val="34521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Extracellular Vesicles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939C2-88E4-418D-AE0C-8D36A287F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r="24498" b="37934"/>
          <a:stretch/>
        </p:blipFill>
        <p:spPr>
          <a:xfrm>
            <a:off x="1917030" y="1145503"/>
            <a:ext cx="8357940" cy="4216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2538F-9183-44CF-8552-EA2F70783E54}"/>
              </a:ext>
            </a:extLst>
          </p:cNvPr>
          <p:cNvSpPr/>
          <p:nvPr/>
        </p:nvSpPr>
        <p:spPr>
          <a:xfrm>
            <a:off x="6096000" y="6488668"/>
            <a:ext cx="6296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Gangadaran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P., et al. (2018). Frontiers in Pharmacology 9.</a:t>
            </a:r>
          </a:p>
        </p:txBody>
      </p:sp>
    </p:spTree>
    <p:extLst>
      <p:ext uri="{BB962C8B-B14F-4D97-AF65-F5344CB8AC3E}">
        <p14:creationId xmlns:p14="http://schemas.microsoft.com/office/powerpoint/2010/main" val="81317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Exosomes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E38C0-5CA3-4AB1-8B63-813A3D7999F9}"/>
              </a:ext>
            </a:extLst>
          </p:cNvPr>
          <p:cNvSpPr txBox="1"/>
          <p:nvPr/>
        </p:nvSpPr>
        <p:spPr>
          <a:xfrm>
            <a:off x="194553" y="861774"/>
            <a:ext cx="5901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50 – 150 nm in size extracellular vesicles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90E48-B4DB-4C8B-BA1B-2881736413FE}"/>
              </a:ext>
            </a:extLst>
          </p:cNvPr>
          <p:cNvSpPr/>
          <p:nvPr/>
        </p:nvSpPr>
        <p:spPr>
          <a:xfrm>
            <a:off x="7019777" y="6488668"/>
            <a:ext cx="5172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Tian, T., et al. (2018).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Biomaterials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 137-149.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BCEBE-B874-4007-AF25-2639FEDF4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4"/>
          <a:stretch/>
        </p:blipFill>
        <p:spPr>
          <a:xfrm>
            <a:off x="7243116" y="861774"/>
            <a:ext cx="4496233" cy="4580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05754-E6CD-4C9B-88B1-4C5323EBF56A}"/>
              </a:ext>
            </a:extLst>
          </p:cNvPr>
          <p:cNvSpPr txBox="1"/>
          <p:nvPr/>
        </p:nvSpPr>
        <p:spPr>
          <a:xfrm>
            <a:off x="194553" y="1868938"/>
            <a:ext cx="5486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Released from: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Mesenchymal stem cells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Precursor cells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Sweat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Breast milk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F1DF2-99E3-4FC7-8540-6D37C11D591D}"/>
              </a:ext>
            </a:extLst>
          </p:cNvPr>
          <p:cNvSpPr txBox="1"/>
          <p:nvPr/>
        </p:nvSpPr>
        <p:spPr>
          <a:xfrm>
            <a:off x="194552" y="4269595"/>
            <a:ext cx="548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Specifically interact with target cells</a:t>
            </a:r>
          </a:p>
        </p:txBody>
      </p:sp>
    </p:spTree>
    <p:extLst>
      <p:ext uri="{BB962C8B-B14F-4D97-AF65-F5344CB8AC3E}">
        <p14:creationId xmlns:p14="http://schemas.microsoft.com/office/powerpoint/2010/main" val="87720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Exosome Biogenesis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04A83-315E-486B-8FE1-9DE8DEC2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866775"/>
            <a:ext cx="6915150" cy="5124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48C9C-1FEE-4173-9ED4-6E3E5FDA7A0E}"/>
              </a:ext>
            </a:extLst>
          </p:cNvPr>
          <p:cNvSpPr/>
          <p:nvPr/>
        </p:nvSpPr>
        <p:spPr>
          <a:xfrm>
            <a:off x="5461343" y="6488668"/>
            <a:ext cx="691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Hurley, J. H. and G.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Odorizzi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(2012).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Nat Cell Biol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(7): 654-655.</a:t>
            </a:r>
          </a:p>
        </p:txBody>
      </p:sp>
    </p:spTree>
    <p:extLst>
      <p:ext uri="{BB962C8B-B14F-4D97-AF65-F5344CB8AC3E}">
        <p14:creationId xmlns:p14="http://schemas.microsoft.com/office/powerpoint/2010/main" val="27496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172278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Can exosomes be effective at attenuating behavioral and immunological responses in ischemic stroke? </a:t>
            </a:r>
          </a:p>
        </p:txBody>
      </p:sp>
    </p:spTree>
    <p:extLst>
      <p:ext uri="{BB962C8B-B14F-4D97-AF65-F5344CB8AC3E}">
        <p14:creationId xmlns:p14="http://schemas.microsoft.com/office/powerpoint/2010/main" val="189768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ACCB2-7CED-4071-AC6D-B8EDA5AC6D46}"/>
              </a:ext>
            </a:extLst>
          </p:cNvPr>
          <p:cNvSpPr txBox="1"/>
          <p:nvPr/>
        </p:nvSpPr>
        <p:spPr>
          <a:xfrm>
            <a:off x="194553" y="861774"/>
            <a:ext cx="54863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Leading cause of long-term adult disability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Fifth leading cause of death in the 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795,000 stroke events/year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076CD-3DAB-4D33-B348-91983F6960DB}"/>
              </a:ext>
            </a:extLst>
          </p:cNvPr>
          <p:cNvSpPr/>
          <p:nvPr/>
        </p:nvSpPr>
        <p:spPr>
          <a:xfrm>
            <a:off x="6669897" y="6464530"/>
            <a:ext cx="5645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Boehme, A. K., et al. (2017). </a:t>
            </a:r>
            <a:r>
              <a:rPr lang="en-US" u="sng" dirty="0">
                <a:latin typeface="Segoe UI" panose="020B0502040204020203" pitchFamily="34" charset="0"/>
              </a:rPr>
              <a:t>Circ Res </a:t>
            </a:r>
            <a:r>
              <a:rPr lang="en-US" b="1" u="sng" dirty="0">
                <a:latin typeface="Segoe UI" panose="020B0502040204020203" pitchFamily="34" charset="0"/>
              </a:rPr>
              <a:t>120</a:t>
            </a:r>
            <a:r>
              <a:rPr lang="en-US" u="sng" dirty="0">
                <a:latin typeface="Segoe UI" panose="020B0502040204020203" pitchFamily="34" charset="0"/>
              </a:rPr>
              <a:t>(3): 472-495.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9B046-917E-443E-B1F2-B603CB76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272" y="208804"/>
            <a:ext cx="4326867" cy="56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7C0F8-59C9-4EFB-BE4C-9D5DFD7B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" t="1036"/>
          <a:stretch/>
        </p:blipFill>
        <p:spPr>
          <a:xfrm>
            <a:off x="1943215" y="965239"/>
            <a:ext cx="8305570" cy="4724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9883C-C49C-4EB0-A6AC-18802554B0A5}"/>
              </a:ext>
            </a:extLst>
          </p:cNvPr>
          <p:cNvSpPr/>
          <p:nvPr/>
        </p:nvSpPr>
        <p:spPr>
          <a:xfrm>
            <a:off x="4881490" y="6450061"/>
            <a:ext cx="741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Doeppner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R., et al. (2015).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Stem Cells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Transl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(10): 1131-1143.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F7844-6ECB-4BEF-8B1A-3371A31C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684" y="940629"/>
            <a:ext cx="8365101" cy="4724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93914D-2CB7-4AA7-8F93-F6D69718AB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3" t="5541" r="2760" b="1970"/>
          <a:stretch/>
        </p:blipFill>
        <p:spPr>
          <a:xfrm>
            <a:off x="1584721" y="965239"/>
            <a:ext cx="8664064" cy="48310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72AAEA-BD0B-44A0-A35B-2F60B36F1A89}"/>
              </a:ext>
            </a:extLst>
          </p:cNvPr>
          <p:cNvSpPr txBox="1"/>
          <p:nvPr/>
        </p:nvSpPr>
        <p:spPr>
          <a:xfrm>
            <a:off x="0" y="4191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MSC-EVs alleviate motor impairment</a:t>
            </a:r>
          </a:p>
        </p:txBody>
      </p:sp>
    </p:spTree>
    <p:extLst>
      <p:ext uri="{BB962C8B-B14F-4D97-AF65-F5344CB8AC3E}">
        <p14:creationId xmlns:p14="http://schemas.microsoft.com/office/powerpoint/2010/main" val="31025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D550-04AB-40D3-A21D-136067B75A9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2ECCF-6655-4ABE-9991-00DCF2EE6859}"/>
              </a:ext>
            </a:extLst>
          </p:cNvPr>
          <p:cNvSpPr txBox="1"/>
          <p:nvPr/>
        </p:nvSpPr>
        <p:spPr>
          <a:xfrm>
            <a:off x="0" y="0"/>
            <a:ext cx="112866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DE431-4897-4F6B-9F8F-DF784F97774A}"/>
              </a:ext>
            </a:extLst>
          </p:cNvPr>
          <p:cNvSpPr/>
          <p:nvPr/>
        </p:nvSpPr>
        <p:spPr>
          <a:xfrm>
            <a:off x="5295331" y="2581351"/>
            <a:ext cx="232012" cy="284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AF6A2-AA35-4603-971B-0F5EE610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48" y="861774"/>
            <a:ext cx="11437304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CD17D-4BAC-471F-AAF7-FA30D38A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7" y="733416"/>
            <a:ext cx="11495571" cy="4478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28D92-B459-4728-95AD-DA4D1EE0D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14" y="701753"/>
            <a:ext cx="11524704" cy="4446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E9D9C2-943A-455A-ADA2-D471B598D71E}"/>
              </a:ext>
            </a:extLst>
          </p:cNvPr>
          <p:cNvSpPr txBox="1"/>
          <p:nvPr/>
        </p:nvSpPr>
        <p:spPr>
          <a:xfrm>
            <a:off x="0" y="4191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MSC-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promote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angioneurogenesis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9388F-F401-48DC-9D3A-B28B3DF7C265}"/>
              </a:ext>
            </a:extLst>
          </p:cNvPr>
          <p:cNvSpPr/>
          <p:nvPr/>
        </p:nvSpPr>
        <p:spPr>
          <a:xfrm>
            <a:off x="4881490" y="6450061"/>
            <a:ext cx="7413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Doeppner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T. R., et al. (2015).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Stem Cells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Transl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(10): 1131-1143.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FF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8662</TotalTime>
  <Words>680</Words>
  <Application>Microsoft Office PowerPoint</Application>
  <PresentationFormat>Widescreen</PresentationFormat>
  <Paragraphs>114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Retrospect</vt:lpstr>
      <vt:lpstr>Improving the targeting and therapeutic capabilities of exosomes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Huber</dc:creator>
  <cp:lastModifiedBy>Christa Huber</cp:lastModifiedBy>
  <cp:revision>68</cp:revision>
  <dcterms:created xsi:type="dcterms:W3CDTF">2019-10-31T22:02:14Z</dcterms:created>
  <dcterms:modified xsi:type="dcterms:W3CDTF">2019-11-06T22:25:06Z</dcterms:modified>
</cp:coreProperties>
</file>